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sldIdLst>
    <p:sldId id="256" r:id="rId2"/>
    <p:sldId id="257" r:id="rId3"/>
    <p:sldId id="264" r:id="rId4"/>
    <p:sldId id="265" r:id="rId5"/>
    <p:sldId id="266" r:id="rId6"/>
    <p:sldId id="258" r:id="rId7"/>
    <p:sldId id="259" r:id="rId8"/>
    <p:sldId id="260" r:id="rId9"/>
    <p:sldId id="261" r:id="rId10"/>
    <p:sldId id="262" r:id="rId11"/>
    <p:sldId id="263"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HezbkP2WJHSHAHwcWAcYQ==" hashData="jVvk+IGzfa8KbkZYmHooS30cagU="/>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B3B3F337-9B61-437A-BA42-3A9482085FBE}"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3B3F337-9B61-437A-BA42-3A9482085FB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3B3F337-9B61-437A-BA42-3A9482085FB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3B3F337-9B61-437A-BA42-3A9482085FB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3B3F337-9B61-437A-BA42-3A9482085FBE}"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3B3F337-9B61-437A-BA42-3A9482085FB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B3B3F337-9B61-437A-BA42-3A9482085FB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B3B3F337-9B61-437A-BA42-3A9482085FB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B3B3F337-9B61-437A-BA42-3A9482085FBE}"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3B3F337-9B61-437A-BA42-3A9482085FB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DC1253AB-1AA2-4637-84D4-54F6B3A74930}" type="datetimeFigureOut">
              <a:rPr lang="fr-FR" smtClean="0"/>
              <a:pPr/>
              <a:t>03/03/2021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3B3F337-9B61-437A-BA42-3A9482085FBE}"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C1253AB-1AA2-4637-84D4-54F6B3A74930}" type="datetimeFigureOut">
              <a:rPr lang="fr-FR" smtClean="0"/>
              <a:pPr/>
              <a:t>03/03/2021</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3B3F337-9B61-437A-BA42-3A9482085FBE}"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stseysddfpt971@gmail.com" TargetMode="External"/><Relationship Id="rId7" Type="http://schemas.openxmlformats.org/officeDocument/2006/relationships/image" Target="../media/image23.jpeg"/><Relationship Id="rId2" Type="http://schemas.openxmlformats.org/officeDocument/2006/relationships/hyperlink" Target="mailto:ddfpt29710981p@gmail.com" TargetMode="Externa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iLma8ubS7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Users\SP2\A TRIER 2013-2014\Desktop\LOGO Lycée Pro.png"/>
          <p:cNvPicPr/>
          <p:nvPr/>
        </p:nvPicPr>
        <p:blipFill>
          <a:blip r:embed="rId2" cstate="print"/>
          <a:srcRect/>
          <a:stretch>
            <a:fillRect/>
          </a:stretch>
        </p:blipFill>
        <p:spPr bwMode="auto">
          <a:xfrm>
            <a:off x="8244408" y="126787"/>
            <a:ext cx="720080" cy="699769"/>
          </a:xfrm>
          <a:prstGeom prst="rect">
            <a:avLst/>
          </a:prstGeom>
          <a:noFill/>
          <a:ln w="9525">
            <a:noFill/>
            <a:miter lim="800000"/>
            <a:headEnd/>
            <a:tailEnd/>
          </a:ln>
        </p:spPr>
      </p:pic>
      <p:sp>
        <p:nvSpPr>
          <p:cNvPr id="2" name="Titre 1"/>
          <p:cNvSpPr>
            <a:spLocks noGrp="1"/>
          </p:cNvSpPr>
          <p:nvPr>
            <p:ph type="ctrTitle"/>
          </p:nvPr>
        </p:nvSpPr>
        <p:spPr>
          <a:xfrm>
            <a:off x="683568" y="404664"/>
            <a:ext cx="7772400" cy="2952328"/>
          </a:xfrm>
        </p:spPr>
        <p:txBody>
          <a:bodyPr>
            <a:normAutofit/>
          </a:bodyPr>
          <a:lstStyle/>
          <a:p>
            <a:r>
              <a:rPr lang="fr-FR" dirty="0">
                <a:solidFill>
                  <a:schemeClr val="accent6">
                    <a:lumMod val="50000"/>
                  </a:schemeClr>
                </a:solidFill>
              </a:rPr>
              <a:t/>
            </a:r>
            <a:br>
              <a:rPr lang="fr-FR" dirty="0">
                <a:solidFill>
                  <a:schemeClr val="accent6">
                    <a:lumMod val="50000"/>
                  </a:schemeClr>
                </a:solidFill>
              </a:rPr>
            </a:br>
            <a:r>
              <a:rPr lang="fr-FR" dirty="0"/>
              <a:t/>
            </a:r>
            <a:br>
              <a:rPr lang="fr-FR" dirty="0"/>
            </a:br>
            <a:endParaRPr lang="fr-FR" dirty="0"/>
          </a:p>
        </p:txBody>
      </p:sp>
      <p:sp>
        <p:nvSpPr>
          <p:cNvPr id="3" name="Sous-titre 2"/>
          <p:cNvSpPr>
            <a:spLocks noGrp="1"/>
          </p:cNvSpPr>
          <p:nvPr>
            <p:ph type="subTitle" idx="1"/>
          </p:nvPr>
        </p:nvSpPr>
        <p:spPr>
          <a:xfrm>
            <a:off x="1115616" y="4149080"/>
            <a:ext cx="6656784" cy="1489720"/>
          </a:xfrm>
        </p:spPr>
        <p:txBody>
          <a:bodyPr/>
          <a:lstStyle/>
          <a:p>
            <a:endParaRPr lang="fr-FR" dirty="0"/>
          </a:p>
        </p:txBody>
      </p:sp>
      <p:pic>
        <p:nvPicPr>
          <p:cNvPr id="5" name="Image 4" descr="Tarif d'un maître d'œuvre"/>
          <p:cNvPicPr/>
          <p:nvPr/>
        </p:nvPicPr>
        <p:blipFill>
          <a:blip r:embed="rId3" cstate="print"/>
          <a:srcRect/>
          <a:stretch>
            <a:fillRect/>
          </a:stretch>
        </p:blipFill>
        <p:spPr bwMode="auto">
          <a:xfrm>
            <a:off x="4860032" y="3789040"/>
            <a:ext cx="2232248" cy="201622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199784" y="5085184"/>
            <a:ext cx="1944216" cy="1395536"/>
          </a:xfrm>
          <a:prstGeom prst="rect">
            <a:avLst/>
          </a:prstGeom>
          <a:noFill/>
          <a:ln w="9525">
            <a:noFill/>
            <a:miter lim="800000"/>
            <a:headEnd/>
            <a:tailEnd/>
          </a:ln>
        </p:spPr>
      </p:pic>
      <p:pic>
        <p:nvPicPr>
          <p:cNvPr id="8" name="Image 7" descr="C:\Users\Coordo Hotelier\Downloads\20200625_130810.jpg"/>
          <p:cNvPicPr/>
          <p:nvPr/>
        </p:nvPicPr>
        <p:blipFill>
          <a:blip r:embed="rId5" cstate="print"/>
          <a:srcRect/>
          <a:stretch>
            <a:fillRect/>
          </a:stretch>
        </p:blipFill>
        <p:spPr bwMode="auto">
          <a:xfrm>
            <a:off x="1043608" y="3977680"/>
            <a:ext cx="1728192" cy="2880320"/>
          </a:xfrm>
          <a:prstGeom prst="rect">
            <a:avLst/>
          </a:prstGeom>
          <a:noFill/>
          <a:ln w="9525">
            <a:noFill/>
            <a:miter lim="800000"/>
            <a:headEnd/>
            <a:tailEnd/>
          </a:ln>
        </p:spPr>
      </p:pic>
      <p:pic>
        <p:nvPicPr>
          <p:cNvPr id="10" name="Image 9" descr="Formation Autocad lt, Autocad 2021 sur Toulouse, formation autocad ..."/>
          <p:cNvPicPr/>
          <p:nvPr/>
        </p:nvPicPr>
        <p:blipFill>
          <a:blip r:embed="rId6" cstate="print"/>
          <a:srcRect/>
          <a:stretch>
            <a:fillRect/>
          </a:stretch>
        </p:blipFill>
        <p:spPr bwMode="auto">
          <a:xfrm>
            <a:off x="5220072" y="5733256"/>
            <a:ext cx="2159642" cy="1008112"/>
          </a:xfrm>
          <a:prstGeom prst="rect">
            <a:avLst/>
          </a:prstGeom>
          <a:noFill/>
          <a:ln w="9525">
            <a:noFill/>
            <a:miter lim="800000"/>
            <a:headEnd/>
            <a:tailEnd/>
          </a:ln>
        </p:spPr>
      </p:pic>
      <p:pic>
        <p:nvPicPr>
          <p:cNvPr id="13" name="Image 12" descr="Charpente bois : Quelle spécialiste pour ma charpente ? | Bois.com"/>
          <p:cNvPicPr/>
          <p:nvPr/>
        </p:nvPicPr>
        <p:blipFill>
          <a:blip r:embed="rId7" cstate="print"/>
          <a:srcRect/>
          <a:stretch>
            <a:fillRect/>
          </a:stretch>
        </p:blipFill>
        <p:spPr bwMode="auto">
          <a:xfrm>
            <a:off x="2771800" y="5013176"/>
            <a:ext cx="2448272" cy="1728192"/>
          </a:xfrm>
          <a:prstGeom prst="rect">
            <a:avLst/>
          </a:prstGeom>
          <a:noFill/>
          <a:ln w="9525">
            <a:noFill/>
            <a:miter lim="800000"/>
            <a:headEnd/>
            <a:tailEnd/>
          </a:ln>
        </p:spPr>
      </p:pic>
      <p:sp>
        <p:nvSpPr>
          <p:cNvPr id="14" name="Rectangle 13"/>
          <p:cNvSpPr/>
          <p:nvPr/>
        </p:nvSpPr>
        <p:spPr>
          <a:xfrm>
            <a:off x="323529" y="476672"/>
            <a:ext cx="8568952" cy="2800767"/>
          </a:xfrm>
          <a:prstGeom prst="rect">
            <a:avLst/>
          </a:prstGeom>
          <a:noFill/>
        </p:spPr>
        <p:txBody>
          <a:bodyPr wrap="square" lIns="91440" tIns="45720" rIns="91440" bIns="45720">
            <a:spAutoFit/>
          </a:bodyPr>
          <a:lstStyle/>
          <a:p>
            <a:pPr algn="ctr"/>
            <a:r>
              <a:rPr lang="fr-FR"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Brevet Technicien Supérieur  </a:t>
            </a:r>
            <a:br>
              <a:rPr lang="fr-FR"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SYSTEMES </a:t>
            </a:r>
            <a:r>
              <a:rPr lang="fr-F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CONSTRUCTIFS BOIS ET </a:t>
            </a:r>
            <a:r>
              <a:rPr lang="fr-FR"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HABITAT</a:t>
            </a:r>
            <a:endParaRPr lang="fr-F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 name="Image 14" descr="Maîtrise d'oeuvre - Définition simple de la Maîtrise d'oeuvre ..."/>
          <p:cNvPicPr/>
          <p:nvPr/>
        </p:nvPicPr>
        <p:blipFill>
          <a:blip r:embed="rId8" cstate="print"/>
          <a:srcRect/>
          <a:stretch>
            <a:fillRect/>
          </a:stretch>
        </p:blipFill>
        <p:spPr bwMode="auto">
          <a:xfrm>
            <a:off x="6732240" y="3861048"/>
            <a:ext cx="2232248" cy="1296144"/>
          </a:xfrm>
          <a:prstGeom prst="rect">
            <a:avLst/>
          </a:prstGeom>
          <a:noFill/>
          <a:ln w="9525">
            <a:noFill/>
            <a:miter lim="800000"/>
            <a:headEnd/>
            <a:tailEnd/>
          </a:ln>
        </p:spPr>
      </p:pic>
      <p:pic>
        <p:nvPicPr>
          <p:cNvPr id="4" name="Image 3"/>
          <p:cNvPicPr>
            <a:picLocks noChangeAspect="1"/>
          </p:cNvPicPr>
          <p:nvPr/>
        </p:nvPicPr>
        <p:blipFill>
          <a:blip r:embed="rId9"/>
          <a:stretch>
            <a:fillRect/>
          </a:stretch>
        </p:blipFill>
        <p:spPr>
          <a:xfrm>
            <a:off x="2755776" y="3982832"/>
            <a:ext cx="2100064" cy="1030344"/>
          </a:xfrm>
          <a:prstGeom prst="rect">
            <a:avLst/>
          </a:prstGeom>
        </p:spPr>
      </p:pic>
      <p:pic>
        <p:nvPicPr>
          <p:cNvPr id="6" name="Image 5"/>
          <p:cNvPicPr>
            <a:picLocks noChangeAspect="1"/>
          </p:cNvPicPr>
          <p:nvPr/>
        </p:nvPicPr>
        <p:blipFill>
          <a:blip r:embed="rId10"/>
          <a:stretch>
            <a:fillRect/>
          </a:stretch>
        </p:blipFill>
        <p:spPr>
          <a:xfrm>
            <a:off x="1419300" y="3565471"/>
            <a:ext cx="1334380" cy="1334380"/>
          </a:xfrm>
          <a:prstGeom prst="rect">
            <a:avLst/>
          </a:prstGeom>
        </p:spPr>
      </p:pic>
      <p:pic>
        <p:nvPicPr>
          <p:cNvPr id="16" name="Image 15" descr="C:\Users\fcondo\Documents\Communication 2013-2014\Charte 13-14\LOGO GPE\logos avril 14\logo académie + MENSR + Marianne gouv.jpg"/>
          <p:cNvPicPr/>
          <p:nvPr/>
        </p:nvPicPr>
        <p:blipFill>
          <a:blip r:embed="rId11" cstate="print"/>
          <a:srcRect b="18518"/>
          <a:stretch>
            <a:fillRect/>
          </a:stretch>
        </p:blipFill>
        <p:spPr bwMode="auto">
          <a:xfrm>
            <a:off x="91196" y="23713"/>
            <a:ext cx="824705" cy="874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8388" y="113332"/>
            <a:ext cx="7772400" cy="1368151"/>
          </a:xfrm>
        </p:spPr>
        <p:txBody>
          <a:bodyPr/>
          <a:lstStyle/>
          <a:p>
            <a:pPr algn="ctr"/>
            <a:r>
              <a:rPr lang="fr-FR" dirty="0" smtClean="0"/>
              <a:t>LE LYCEE DES ÎLES DU NORD</a:t>
            </a:r>
            <a:endParaRPr lang="fr-FR" dirty="0"/>
          </a:p>
        </p:txBody>
      </p:sp>
      <p:sp>
        <p:nvSpPr>
          <p:cNvPr id="3" name="Sous-titre 2"/>
          <p:cNvSpPr>
            <a:spLocks noGrp="1"/>
          </p:cNvSpPr>
          <p:nvPr>
            <p:ph type="subTitle" idx="1"/>
          </p:nvPr>
        </p:nvSpPr>
        <p:spPr>
          <a:xfrm>
            <a:off x="1043608" y="1844824"/>
            <a:ext cx="7560840" cy="3793976"/>
          </a:xfrm>
        </p:spPr>
        <p:txBody>
          <a:bodyPr>
            <a:normAutofit/>
          </a:bodyPr>
          <a:lstStyle/>
          <a:p>
            <a:pPr algn="l"/>
            <a:endParaRPr lang="fr-FR" dirty="0" smtClean="0">
              <a:solidFill>
                <a:schemeClr val="tx1"/>
              </a:solidFill>
            </a:endParaRPr>
          </a:p>
          <a:p>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92" y="1700808"/>
            <a:ext cx="7680853" cy="4320480"/>
          </a:xfrm>
          <a:prstGeom prst="rect">
            <a:avLst/>
          </a:prstGeom>
        </p:spPr>
      </p:pic>
      <p:sp>
        <p:nvSpPr>
          <p:cNvPr id="6" name="ZoneTexte 5"/>
          <p:cNvSpPr txBox="1"/>
          <p:nvPr/>
        </p:nvSpPr>
        <p:spPr>
          <a:xfrm>
            <a:off x="1259632" y="6093296"/>
            <a:ext cx="7489913" cy="584775"/>
          </a:xfrm>
          <a:prstGeom prst="rect">
            <a:avLst/>
          </a:prstGeom>
          <a:noFill/>
        </p:spPr>
        <p:txBody>
          <a:bodyPr wrap="square" rtlCol="0">
            <a:spAutoFit/>
          </a:bodyPr>
          <a:lstStyle/>
          <a:p>
            <a:pPr algn="ctr"/>
            <a:r>
              <a:rPr lang="fr-FR" sz="3200" dirty="0">
                <a:solidFill>
                  <a:srgbClr val="0070C0"/>
                </a:solidFill>
              </a:rPr>
              <a:t>https://ilesdunord.lyc.ac-guadeloupe.fr/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2560" y="188640"/>
            <a:ext cx="7406640" cy="1080120"/>
          </a:xfrm>
        </p:spPr>
        <p:txBody>
          <a:bodyPr/>
          <a:lstStyle/>
          <a:p>
            <a:pPr algn="ctr"/>
            <a:r>
              <a:rPr lang="fr-FR" sz="4000" b="1" dirty="0" smtClean="0">
                <a:solidFill>
                  <a:schemeClr val="accent2">
                    <a:lumMod val="75000"/>
                  </a:schemeClr>
                </a:solidFill>
              </a:rPr>
              <a:t>CONTACTS</a:t>
            </a:r>
            <a:r>
              <a:rPr lang="fr-FR" dirty="0" smtClean="0"/>
              <a:t> </a:t>
            </a:r>
            <a:endParaRPr lang="fr-FR" dirty="0"/>
          </a:p>
        </p:txBody>
      </p:sp>
      <p:sp>
        <p:nvSpPr>
          <p:cNvPr id="3" name="Sous-titre 2"/>
          <p:cNvSpPr>
            <a:spLocks noGrp="1"/>
          </p:cNvSpPr>
          <p:nvPr>
            <p:ph type="subTitle" idx="1"/>
          </p:nvPr>
        </p:nvSpPr>
        <p:spPr>
          <a:xfrm>
            <a:off x="1115616" y="1850064"/>
            <a:ext cx="7848872" cy="3595160"/>
          </a:xfrm>
        </p:spPr>
        <p:txBody>
          <a:bodyPr>
            <a:normAutofit/>
          </a:bodyPr>
          <a:lstStyle/>
          <a:p>
            <a:r>
              <a:rPr lang="fr-FR" sz="1800" b="1" dirty="0" smtClean="0"/>
              <a:t>Lycée Professionnel des Iles Du Nord </a:t>
            </a:r>
          </a:p>
          <a:p>
            <a:r>
              <a:rPr lang="fr-FR" sz="1800" dirty="0" smtClean="0"/>
              <a:t>Route de SPRING 97150 SAINT-MARTIN</a:t>
            </a:r>
          </a:p>
          <a:p>
            <a:r>
              <a:rPr lang="fr-FR" sz="1800" dirty="0" smtClean="0"/>
              <a:t>0590 29 12 36</a:t>
            </a:r>
          </a:p>
          <a:p>
            <a:endParaRPr lang="fr-FR" sz="1800" dirty="0" smtClean="0"/>
          </a:p>
          <a:p>
            <a:r>
              <a:rPr lang="fr-FR" sz="1800" dirty="0" smtClean="0"/>
              <a:t>Directeurs Délégués aux Formations Professionnelles et Technologiques : </a:t>
            </a:r>
          </a:p>
          <a:p>
            <a:endParaRPr lang="fr-FR" sz="1800" dirty="0" smtClean="0"/>
          </a:p>
          <a:p>
            <a:r>
              <a:rPr lang="fr-FR" sz="1800" dirty="0"/>
              <a:t>- Céline COMPPER </a:t>
            </a:r>
            <a:r>
              <a:rPr lang="fr-FR" sz="1800" dirty="0" smtClean="0"/>
              <a:t>OGOLI-SOCIN </a:t>
            </a:r>
            <a:r>
              <a:rPr lang="fr-FR" sz="1800" dirty="0" smtClean="0">
                <a:hlinkClick r:id="rId2"/>
              </a:rPr>
              <a:t>ddfpt29710981p@gmail.com</a:t>
            </a:r>
            <a:r>
              <a:rPr lang="fr-FR" sz="1800" dirty="0" smtClean="0"/>
              <a:t> </a:t>
            </a:r>
          </a:p>
          <a:p>
            <a:r>
              <a:rPr lang="fr-FR" sz="1800"/>
              <a:t>- Stéphane SEYS </a:t>
            </a:r>
            <a:r>
              <a:rPr lang="fr-FR" sz="1800" smtClean="0">
                <a:hlinkClick r:id="rId3"/>
              </a:rPr>
              <a:t>stseysddfpt971@gmail.com</a:t>
            </a:r>
            <a:r>
              <a:rPr lang="fr-FR" sz="1800" smtClean="0"/>
              <a:t> </a:t>
            </a:r>
            <a:endParaRPr lang="fr-FR" sz="1800" dirty="0" smtClean="0"/>
          </a:p>
          <a:p>
            <a:endParaRPr lang="fr-FR" dirty="0" smtClean="0"/>
          </a:p>
          <a:p>
            <a:endParaRPr lang="fr-FR" dirty="0" smtClean="0"/>
          </a:p>
          <a:p>
            <a:endParaRPr lang="fr-FR" dirty="0"/>
          </a:p>
        </p:txBody>
      </p:sp>
      <p:pic>
        <p:nvPicPr>
          <p:cNvPr id="4" name="Image 3" descr="C:\Users\SP2\A TRIER 2013-2014\Desktop\LOGO Lycée Pro.png"/>
          <p:cNvPicPr/>
          <p:nvPr/>
        </p:nvPicPr>
        <p:blipFill>
          <a:blip r:embed="rId4" cstate="print"/>
          <a:srcRect/>
          <a:stretch>
            <a:fillRect/>
          </a:stretch>
        </p:blipFill>
        <p:spPr bwMode="auto">
          <a:xfrm>
            <a:off x="7164288" y="5157192"/>
            <a:ext cx="1296144" cy="864096"/>
          </a:xfrm>
          <a:prstGeom prst="rect">
            <a:avLst/>
          </a:prstGeom>
          <a:noFill/>
          <a:ln w="9525">
            <a:noFill/>
            <a:miter lim="800000"/>
            <a:headEnd/>
            <a:tailEnd/>
          </a:ln>
        </p:spPr>
      </p:pic>
      <p:pic>
        <p:nvPicPr>
          <p:cNvPr id="5" name="Image 4" descr="C:\Users\fcondo\Documents\Communication 2013-2014\Charte 13-14\LOGO GPE\logos avril 14\logo académie + MENSR + Marianne gouv.jpg"/>
          <p:cNvPicPr/>
          <p:nvPr/>
        </p:nvPicPr>
        <p:blipFill>
          <a:blip r:embed="rId5" cstate="print"/>
          <a:srcRect b="18518"/>
          <a:stretch>
            <a:fillRect/>
          </a:stretch>
        </p:blipFill>
        <p:spPr bwMode="auto">
          <a:xfrm>
            <a:off x="1331640" y="4941168"/>
            <a:ext cx="1259632" cy="1440160"/>
          </a:xfrm>
          <a:prstGeom prst="rect">
            <a:avLst/>
          </a:prstGeom>
          <a:noFill/>
          <a:ln w="9525">
            <a:noFill/>
            <a:miter lim="800000"/>
            <a:headEnd/>
            <a:tailEnd/>
          </a:ln>
        </p:spPr>
      </p:pic>
      <p:pic>
        <p:nvPicPr>
          <p:cNvPr id="6" name="Image 5" descr="Collectivité de Saint-Martin Antilles Française"/>
          <p:cNvPicPr/>
          <p:nvPr/>
        </p:nvPicPr>
        <p:blipFill>
          <a:blip r:embed="rId6" cstate="print"/>
          <a:srcRect/>
          <a:stretch>
            <a:fillRect/>
          </a:stretch>
        </p:blipFill>
        <p:spPr bwMode="auto">
          <a:xfrm>
            <a:off x="5148064" y="5085184"/>
            <a:ext cx="2016224" cy="1250731"/>
          </a:xfrm>
          <a:prstGeom prst="rect">
            <a:avLst/>
          </a:prstGeom>
          <a:noFill/>
          <a:ln w="9525">
            <a:noFill/>
            <a:miter lim="800000"/>
            <a:headEnd/>
            <a:tailEnd/>
          </a:ln>
        </p:spPr>
      </p:pic>
      <p:pic>
        <p:nvPicPr>
          <p:cNvPr id="7" name="Image 6" descr="Education : Un test de connaissances pour les élèves souhaitant ..."/>
          <p:cNvPicPr/>
          <p:nvPr/>
        </p:nvPicPr>
        <p:blipFill>
          <a:blip r:embed="rId7" cstate="print"/>
          <a:srcRect/>
          <a:stretch>
            <a:fillRect/>
          </a:stretch>
        </p:blipFill>
        <p:spPr bwMode="auto">
          <a:xfrm>
            <a:off x="3347864" y="4869160"/>
            <a:ext cx="1584176" cy="1512169"/>
          </a:xfrm>
          <a:prstGeom prst="rect">
            <a:avLst/>
          </a:prstGeom>
          <a:noFill/>
          <a:ln w="9525">
            <a:noFill/>
            <a:miter lim="800000"/>
            <a:headEnd/>
            <a:tailEnd/>
          </a:ln>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7642" y="1556792"/>
            <a:ext cx="1440160" cy="1440160"/>
          </a:xfrm>
          <a:prstGeom prst="rect">
            <a:avLst/>
          </a:prstGeom>
        </p:spPr>
      </p:pic>
      <p:sp>
        <p:nvSpPr>
          <p:cNvPr id="8" name="ZoneTexte 7"/>
          <p:cNvSpPr txBox="1"/>
          <p:nvPr/>
        </p:nvSpPr>
        <p:spPr>
          <a:xfrm>
            <a:off x="7435674" y="1195241"/>
            <a:ext cx="1152128" cy="461665"/>
          </a:xfrm>
          <a:prstGeom prst="rect">
            <a:avLst/>
          </a:prstGeom>
          <a:noFill/>
        </p:spPr>
        <p:txBody>
          <a:bodyPr wrap="square" rtlCol="0">
            <a:spAutoFit/>
          </a:bodyPr>
          <a:lstStyle/>
          <a:p>
            <a:r>
              <a:rPr lang="fr-FR" sz="1200" dirty="0" smtClean="0"/>
              <a:t>Plaquette de présentation</a:t>
            </a:r>
            <a:endParaRPr lang="fr-F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188640"/>
            <a:ext cx="7772400" cy="1470025"/>
          </a:xfrm>
        </p:spPr>
        <p:txBody>
          <a:bodyPr>
            <a:normAutofit fontScale="90000"/>
          </a:bodyPr>
          <a:lstStyle/>
          <a:p>
            <a:r>
              <a:rPr lang="fr-FR" b="1" dirty="0" smtClean="0"/>
              <a:t/>
            </a:r>
            <a:br>
              <a:rPr lang="fr-FR" b="1" dirty="0" smtClean="0"/>
            </a:br>
            <a:r>
              <a:rPr lang="fr-FR" dirty="0" smtClean="0">
                <a:solidFill>
                  <a:schemeClr val="accent6">
                    <a:lumMod val="50000"/>
                  </a:schemeClr>
                </a:solidFill>
              </a:rPr>
              <a:t/>
            </a:r>
            <a:br>
              <a:rPr lang="fr-FR" dirty="0" smtClean="0">
                <a:solidFill>
                  <a:schemeClr val="accent6">
                    <a:lumMod val="50000"/>
                  </a:schemeClr>
                </a:solidFill>
              </a:rPr>
            </a:br>
            <a:endParaRPr lang="fr-FR" dirty="0">
              <a:solidFill>
                <a:schemeClr val="accent6">
                  <a:lumMod val="50000"/>
                </a:schemeClr>
              </a:solidFill>
            </a:endParaRPr>
          </a:p>
        </p:txBody>
      </p:sp>
      <p:sp>
        <p:nvSpPr>
          <p:cNvPr id="3" name="Sous-titre 2"/>
          <p:cNvSpPr>
            <a:spLocks noGrp="1"/>
          </p:cNvSpPr>
          <p:nvPr>
            <p:ph type="subTitle" idx="1"/>
          </p:nvPr>
        </p:nvSpPr>
        <p:spPr>
          <a:xfrm>
            <a:off x="1113384" y="1484784"/>
            <a:ext cx="7344816" cy="5184576"/>
          </a:xfrm>
        </p:spPr>
        <p:txBody>
          <a:bodyPr>
            <a:normAutofit fontScale="92500" lnSpcReduction="10000"/>
          </a:bodyPr>
          <a:lstStyle/>
          <a:p>
            <a:pPr algn="just"/>
            <a:r>
              <a:rPr lang="fr-FR" sz="2400" dirty="0" smtClean="0">
                <a:solidFill>
                  <a:schemeClr val="tx1"/>
                </a:solidFill>
              </a:rPr>
              <a:t>Le BTS SCBH forme des</a:t>
            </a:r>
            <a:r>
              <a:rPr lang="fr-FR" sz="2400" b="1" dirty="0" smtClean="0">
                <a:solidFill>
                  <a:schemeClr val="tx1"/>
                </a:solidFill>
              </a:rPr>
              <a:t> professionnels de la fabrication de construction bois </a:t>
            </a:r>
            <a:r>
              <a:rPr lang="fr-FR" sz="2400" dirty="0" smtClean="0">
                <a:solidFill>
                  <a:schemeClr val="tx1"/>
                </a:solidFill>
              </a:rPr>
              <a:t>destinés à l’habitat :</a:t>
            </a:r>
          </a:p>
          <a:p>
            <a:pPr marL="313182" indent="-285750" algn="just">
              <a:buFont typeface="Wingdings" panose="05000000000000000000" pitchFamily="2" charset="2"/>
              <a:buChar char="Ø"/>
            </a:pPr>
            <a:r>
              <a:rPr lang="fr-FR" sz="2400" b="1" dirty="0" smtClean="0">
                <a:solidFill>
                  <a:schemeClr val="tx1"/>
                </a:solidFill>
              </a:rPr>
              <a:t>Charpentes, parquets, menuiseries, escaliers, maisons à ossature bois, etc.</a:t>
            </a:r>
          </a:p>
          <a:p>
            <a:pPr marL="313182" indent="-285750" algn="just">
              <a:buFont typeface="Wingdings" panose="05000000000000000000" pitchFamily="2" charset="2"/>
              <a:buChar char="Ø"/>
            </a:pPr>
            <a:endParaRPr lang="fr-FR" sz="2400" b="1" dirty="0">
              <a:solidFill>
                <a:schemeClr val="tx1"/>
              </a:solidFill>
            </a:endParaRPr>
          </a:p>
          <a:p>
            <a:pPr algn="just"/>
            <a:r>
              <a:rPr lang="fr-FR" sz="2400" dirty="0" smtClean="0">
                <a:solidFill>
                  <a:schemeClr val="tx1"/>
                </a:solidFill>
              </a:rPr>
              <a:t>Ce technicien du bois réalise les plans et assure le suivi de l’installation des produits en bois sur les chantiers. </a:t>
            </a:r>
            <a:r>
              <a:rPr lang="fr-FR" sz="2400" b="1" dirty="0" smtClean="0">
                <a:solidFill>
                  <a:schemeClr val="tx1"/>
                </a:solidFill>
              </a:rPr>
              <a:t>Autonome et responsable</a:t>
            </a:r>
            <a:r>
              <a:rPr lang="fr-FR" sz="2400" dirty="0" smtClean="0">
                <a:solidFill>
                  <a:schemeClr val="tx1"/>
                </a:solidFill>
              </a:rPr>
              <a:t>, il coordonne un projet et se charge du dossier de réalisation en prenant en compte la dimension technique et économique.</a:t>
            </a:r>
          </a:p>
          <a:p>
            <a:pPr algn="just"/>
            <a:endParaRPr lang="fr-FR" sz="2400" dirty="0" smtClean="0">
              <a:solidFill>
                <a:schemeClr val="tx1"/>
              </a:solidFill>
            </a:endParaRPr>
          </a:p>
          <a:p>
            <a:pPr algn="just"/>
            <a:endParaRPr lang="fr-FR" sz="2400" dirty="0">
              <a:solidFill>
                <a:schemeClr val="tx1"/>
              </a:solidFill>
            </a:endParaRPr>
          </a:p>
          <a:p>
            <a:pPr algn="just"/>
            <a:r>
              <a:rPr lang="fr-FR" sz="2400" dirty="0" smtClean="0">
                <a:solidFill>
                  <a:schemeClr val="tx1"/>
                </a:solidFill>
              </a:rPr>
              <a:t>Présentation ONISEP:</a:t>
            </a:r>
          </a:p>
          <a:p>
            <a:pPr algn="just"/>
            <a:endParaRPr lang="fr-FR" sz="1400" b="1" dirty="0">
              <a:solidFill>
                <a:schemeClr val="tx1"/>
              </a:solidFill>
            </a:endParaRPr>
          </a:p>
          <a:p>
            <a:r>
              <a:rPr lang="fr-FR" dirty="0">
                <a:hlinkClick r:id="rId2"/>
              </a:rPr>
              <a:t>https://</a:t>
            </a:r>
            <a:r>
              <a:rPr lang="fr-FR" dirty="0" smtClean="0">
                <a:hlinkClick r:id="rId2"/>
              </a:rPr>
              <a:t>www.youtube.com/watch?v=TiLma8ubS7E</a:t>
            </a:r>
            <a:endParaRPr lang="fr-FR" dirty="0" smtClean="0"/>
          </a:p>
          <a:p>
            <a:endParaRPr lang="fr-FR" dirty="0" smtClean="0"/>
          </a:p>
          <a:p>
            <a:endParaRPr lang="fr-FR" dirty="0"/>
          </a:p>
        </p:txBody>
      </p:sp>
      <p:sp>
        <p:nvSpPr>
          <p:cNvPr id="4" name="Rectangle 3"/>
          <p:cNvSpPr/>
          <p:nvPr/>
        </p:nvSpPr>
        <p:spPr>
          <a:xfrm>
            <a:off x="2645863" y="692696"/>
            <a:ext cx="3852273" cy="707886"/>
          </a:xfrm>
          <a:prstGeom prst="rect">
            <a:avLst/>
          </a:prstGeom>
          <a:noFill/>
        </p:spPr>
        <p:txBody>
          <a:bodyPr wrap="square" lIns="91440" tIns="45720" rIns="91440" bIns="45720">
            <a:spAutoFit/>
          </a:bodyPr>
          <a:lstStyle/>
          <a:p>
            <a:pPr algn="ctr"/>
            <a:r>
              <a:rPr lang="fr-FR"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Présentation</a:t>
            </a:r>
            <a:endParaRPr lang="fr-FR" sz="40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qui le BTS Systèmes constructifs Bois et Habitat s’adresse-t-il ?</a:t>
            </a:r>
            <a:endParaRPr lang="fr-FR" dirty="0"/>
          </a:p>
        </p:txBody>
      </p:sp>
      <p:sp>
        <p:nvSpPr>
          <p:cNvPr id="3" name="Espace réservé du contenu 2"/>
          <p:cNvSpPr>
            <a:spLocks noGrp="1"/>
          </p:cNvSpPr>
          <p:nvPr>
            <p:ph idx="1"/>
          </p:nvPr>
        </p:nvSpPr>
        <p:spPr>
          <a:xfrm>
            <a:off x="1403648" y="1844824"/>
            <a:ext cx="7498080" cy="4800600"/>
          </a:xfrm>
        </p:spPr>
        <p:txBody>
          <a:bodyPr>
            <a:normAutofit lnSpcReduction="10000"/>
          </a:bodyPr>
          <a:lstStyle/>
          <a:p>
            <a:pPr marL="82296" indent="0">
              <a:buNone/>
            </a:pPr>
            <a:r>
              <a:rPr lang="fr-FR" sz="2400" dirty="0" smtClean="0"/>
              <a:t>Le </a:t>
            </a:r>
            <a:r>
              <a:rPr lang="fr-FR" sz="2400" b="1" dirty="0" smtClean="0"/>
              <a:t>BTS SCBH </a:t>
            </a:r>
            <a:r>
              <a:rPr lang="fr-FR" sz="2400" dirty="0" smtClean="0"/>
              <a:t>s’adresse aux titulaires d’un:</a:t>
            </a:r>
          </a:p>
          <a:p>
            <a:r>
              <a:rPr lang="fr-FR" sz="2400" dirty="0" smtClean="0"/>
              <a:t> </a:t>
            </a:r>
            <a:r>
              <a:rPr lang="fr-FR" sz="2400" b="1" dirty="0" smtClean="0"/>
              <a:t>BAC S </a:t>
            </a:r>
            <a:r>
              <a:rPr lang="fr-FR" sz="2400" dirty="0" smtClean="0"/>
              <a:t>(Science de l’ingénieur/Sciences de la vie de la terre)</a:t>
            </a:r>
          </a:p>
          <a:p>
            <a:r>
              <a:rPr lang="fr-FR" sz="2400" b="1" dirty="0" smtClean="0"/>
              <a:t>BAC STI2D</a:t>
            </a:r>
            <a:endParaRPr lang="fr-FR" sz="2400" dirty="0" smtClean="0"/>
          </a:p>
          <a:p>
            <a:r>
              <a:rPr lang="fr-FR" sz="2400" b="1" dirty="0" smtClean="0"/>
              <a:t>BT</a:t>
            </a:r>
            <a:r>
              <a:rPr lang="fr-FR" sz="2400" dirty="0" smtClean="0"/>
              <a:t> Agencement</a:t>
            </a:r>
          </a:p>
          <a:p>
            <a:r>
              <a:rPr lang="fr-FR" sz="2400" b="1" dirty="0" smtClean="0"/>
              <a:t>BAC PRO </a:t>
            </a:r>
            <a:r>
              <a:rPr lang="fr-FR" sz="2400" dirty="0" smtClean="0"/>
              <a:t>Technicien Constructeur Bois (TCB), Technicien </a:t>
            </a:r>
            <a:r>
              <a:rPr lang="fr-FR" sz="2400" dirty="0" err="1" smtClean="0"/>
              <a:t>Aérostructure</a:t>
            </a:r>
            <a:r>
              <a:rPr lang="fr-FR" sz="2400" dirty="0" smtClean="0"/>
              <a:t> (TA), Technicien de Fabrication Bois et Matériaux Associés (BMA), Technicien Menuisier Agenceur, Bois Construction Aménagement du </a:t>
            </a:r>
            <a:r>
              <a:rPr lang="fr-FR" sz="2400" dirty="0" err="1" smtClean="0"/>
              <a:t>Batiment</a:t>
            </a:r>
            <a:r>
              <a:rPr lang="fr-FR" sz="2400" dirty="0" smtClean="0"/>
              <a:t> ou Productique Bois.</a:t>
            </a:r>
          </a:p>
          <a:p>
            <a:pPr marL="82296" indent="0">
              <a:buNone/>
            </a:pPr>
            <a:r>
              <a:rPr lang="fr-FR" sz="2400" dirty="0" smtClean="0"/>
              <a:t>L’admission via </a:t>
            </a:r>
            <a:r>
              <a:rPr lang="fr-FR" sz="2400" b="1" dirty="0" smtClean="0"/>
              <a:t>PARCOURSUP</a:t>
            </a:r>
            <a:r>
              <a:rPr lang="fr-FR" sz="2400" dirty="0" smtClean="0"/>
              <a:t> se fait sur </a:t>
            </a:r>
            <a:r>
              <a:rPr lang="fr-FR" sz="2400" b="1" dirty="0" smtClean="0"/>
              <a:t>étude du dossier scolaire </a:t>
            </a:r>
            <a:endParaRPr lang="fr-FR" sz="2400" b="1" dirty="0"/>
          </a:p>
        </p:txBody>
      </p:sp>
    </p:spTree>
    <p:extLst>
      <p:ext uri="{BB962C8B-B14F-4D97-AF65-F5344CB8AC3E}">
        <p14:creationId xmlns:p14="http://schemas.microsoft.com/office/powerpoint/2010/main" val="1579446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1143000"/>
          </a:xfrm>
        </p:spPr>
        <p:txBody>
          <a:bodyPr>
            <a:normAutofit/>
          </a:bodyPr>
          <a:lstStyle/>
          <a:p>
            <a:pPr algn="ctr"/>
            <a:r>
              <a:rPr lang="fr-FR" sz="3600" dirty="0" smtClean="0"/>
              <a:t>Programme de formation en deux ans</a:t>
            </a:r>
            <a:endParaRPr lang="fr-FR" sz="3600" dirty="0"/>
          </a:p>
        </p:txBody>
      </p:sp>
      <p:sp>
        <p:nvSpPr>
          <p:cNvPr id="3" name="Espace réservé du contenu 2"/>
          <p:cNvSpPr>
            <a:spLocks noGrp="1"/>
          </p:cNvSpPr>
          <p:nvPr>
            <p:ph idx="1"/>
          </p:nvPr>
        </p:nvSpPr>
        <p:spPr>
          <a:xfrm>
            <a:off x="1435608" y="1196752"/>
            <a:ext cx="7498080" cy="5256584"/>
          </a:xfrm>
        </p:spPr>
        <p:txBody>
          <a:bodyPr>
            <a:normAutofit fontScale="85000" lnSpcReduction="10000"/>
          </a:bodyPr>
          <a:lstStyle/>
          <a:p>
            <a:r>
              <a:rPr lang="fr-FR" b="1" dirty="0"/>
              <a:t>E</a:t>
            </a:r>
            <a:r>
              <a:rPr lang="fr-FR" b="1" dirty="0" smtClean="0"/>
              <a:t>nseignement général:</a:t>
            </a:r>
          </a:p>
          <a:p>
            <a:pPr marL="82296" indent="0">
              <a:buNone/>
            </a:pPr>
            <a:r>
              <a:rPr lang="fr-FR" dirty="0" smtClean="0"/>
              <a:t>Français, Mathématiques, Langues Vivantes, Sciences Physiques, Arts Appliqués, Gestion-Economie.</a:t>
            </a:r>
          </a:p>
          <a:p>
            <a:pPr marL="82296" indent="0">
              <a:buNone/>
            </a:pPr>
            <a:endParaRPr lang="fr-FR" dirty="0" smtClean="0"/>
          </a:p>
          <a:p>
            <a:r>
              <a:rPr lang="fr-FR" b="1" dirty="0" smtClean="0"/>
              <a:t>Enseignement Professionnel:</a:t>
            </a:r>
          </a:p>
          <a:p>
            <a:pPr marL="82296" indent="0">
              <a:buNone/>
            </a:pPr>
            <a:r>
              <a:rPr lang="fr-FR" dirty="0" smtClean="0"/>
              <a:t>Calcul des structures, Etude des systèmes constructifs bois, planification-organisation, automatisme, informatique-CAO </a:t>
            </a:r>
            <a:r>
              <a:rPr lang="fr-FR" sz="2000" dirty="0" smtClean="0"/>
              <a:t>(Conception Assistée par Ordinateur)</a:t>
            </a:r>
            <a:r>
              <a:rPr lang="fr-FR" dirty="0" smtClean="0"/>
              <a:t>-DAO </a:t>
            </a:r>
            <a:r>
              <a:rPr lang="fr-FR" sz="2000" dirty="0" smtClean="0"/>
              <a:t>( Dessin Assisté par Ordinateur)</a:t>
            </a:r>
            <a:r>
              <a:rPr lang="fr-FR" dirty="0" smtClean="0"/>
              <a:t>, fabrication, gestion financières des travaux.</a:t>
            </a:r>
          </a:p>
          <a:p>
            <a:pPr marL="82296" indent="0">
              <a:buNone/>
            </a:pPr>
            <a:endParaRPr lang="fr-FR" dirty="0" smtClean="0"/>
          </a:p>
          <a:p>
            <a:r>
              <a:rPr lang="fr-FR" dirty="0" smtClean="0"/>
              <a:t>Un </a:t>
            </a:r>
            <a:r>
              <a:rPr lang="fr-FR" dirty="0" smtClean="0">
                <a:solidFill>
                  <a:srgbClr val="FF0000"/>
                </a:solidFill>
              </a:rPr>
              <a:t>stage de 4 à 8 semaines </a:t>
            </a:r>
            <a:r>
              <a:rPr lang="fr-FR" dirty="0" smtClean="0"/>
              <a:t>en fin de 1</a:t>
            </a:r>
            <a:r>
              <a:rPr lang="fr-FR" baseline="30000" dirty="0" smtClean="0"/>
              <a:t>er</a:t>
            </a:r>
            <a:r>
              <a:rPr lang="fr-FR" dirty="0" smtClean="0"/>
              <a:t> année </a:t>
            </a:r>
          </a:p>
          <a:p>
            <a:endParaRPr lang="fr-FR" dirty="0" smtClean="0"/>
          </a:p>
          <a:p>
            <a:pPr marL="82296" indent="0">
              <a:buNone/>
            </a:pPr>
            <a:endParaRPr lang="fr-FR" dirty="0"/>
          </a:p>
        </p:txBody>
      </p:sp>
    </p:spTree>
    <p:extLst>
      <p:ext uri="{BB962C8B-B14F-4D97-AF65-F5344CB8AC3E}">
        <p14:creationId xmlns:p14="http://schemas.microsoft.com/office/powerpoint/2010/main" val="749155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850106"/>
          </a:xfrm>
        </p:spPr>
        <p:txBody>
          <a:bodyPr/>
          <a:lstStyle/>
          <a:p>
            <a:pPr algn="ctr"/>
            <a:r>
              <a:rPr lang="fr-FR" dirty="0" smtClean="0"/>
              <a:t>BTS SCBH Grille horaires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268760"/>
            <a:ext cx="6556248" cy="3602736"/>
          </a:xfrm>
        </p:spPr>
      </p:pic>
      <p:sp>
        <p:nvSpPr>
          <p:cNvPr id="5" name="ZoneTexte 4"/>
          <p:cNvSpPr txBox="1"/>
          <p:nvPr/>
        </p:nvSpPr>
        <p:spPr>
          <a:xfrm>
            <a:off x="1547664" y="4895310"/>
            <a:ext cx="7200800" cy="1569660"/>
          </a:xfrm>
          <a:prstGeom prst="rect">
            <a:avLst/>
          </a:prstGeom>
          <a:noFill/>
        </p:spPr>
        <p:txBody>
          <a:bodyPr wrap="square" rtlCol="0">
            <a:spAutoFit/>
          </a:bodyPr>
          <a:lstStyle/>
          <a:p>
            <a:r>
              <a:rPr lang="fr-FR" sz="1600" dirty="0" smtClean="0"/>
              <a:t>(1): Les horaires tiennent compte des 8 semaines de stage en milieu professionnel</a:t>
            </a:r>
          </a:p>
          <a:p>
            <a:r>
              <a:rPr lang="fr-FR" sz="1600" dirty="0" smtClean="0"/>
              <a:t>(2): a: Cours en division entière, b: travaux dirigés ou pratiques de laboratoire, </a:t>
            </a:r>
          </a:p>
          <a:p>
            <a:r>
              <a:rPr lang="fr-FR" sz="1600" dirty="0"/>
              <a:t> </a:t>
            </a:r>
            <a:r>
              <a:rPr lang="fr-FR" sz="1600" dirty="0" smtClean="0"/>
              <a:t>    c:     travaux pratiques d’atelier ou projet,</a:t>
            </a:r>
          </a:p>
          <a:p>
            <a:r>
              <a:rPr lang="fr-FR" sz="1600" dirty="0" smtClean="0"/>
              <a:t>(3): L’horaire annuel est donné à titre indicatif</a:t>
            </a:r>
          </a:p>
          <a:p>
            <a:r>
              <a:rPr lang="fr-FR" sz="1600" dirty="0" smtClean="0"/>
              <a:t>(4): Une partie des horaires repérés se fera en </a:t>
            </a:r>
            <a:r>
              <a:rPr lang="fr-FR" sz="1600" dirty="0" err="1" smtClean="0"/>
              <a:t>co</a:t>
            </a:r>
            <a:r>
              <a:rPr lang="fr-FR" sz="1600" dirty="0" smtClean="0"/>
              <a:t>-animation, notamment lors </a:t>
            </a:r>
          </a:p>
          <a:p>
            <a:r>
              <a:rPr lang="fr-FR" sz="1600" dirty="0"/>
              <a:t> </a:t>
            </a:r>
            <a:r>
              <a:rPr lang="fr-FR" sz="1600" dirty="0" smtClean="0"/>
              <a:t>    du projet pour guider les étudiant dans le décodage du projet architecturale.</a:t>
            </a:r>
            <a:endParaRPr lang="fr-FR" sz="1600" dirty="0"/>
          </a:p>
        </p:txBody>
      </p:sp>
    </p:spTree>
    <p:extLst>
      <p:ext uri="{BB962C8B-B14F-4D97-AF65-F5344CB8AC3E}">
        <p14:creationId xmlns:p14="http://schemas.microsoft.com/office/powerpoint/2010/main" val="2647942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4285" y="188640"/>
            <a:ext cx="7772400" cy="1296144"/>
          </a:xfrm>
        </p:spPr>
        <p:txBody>
          <a:bodyPr>
            <a:normAutofit fontScale="90000"/>
          </a:bodyPr>
          <a:lstStyle/>
          <a:p>
            <a:pPr lvl="0" algn="ctr"/>
            <a:r>
              <a:rPr lang="fr-FR" dirty="0">
                <a:solidFill>
                  <a:schemeClr val="accent6">
                    <a:lumMod val="50000"/>
                  </a:schemeClr>
                </a:solidFill>
              </a:rPr>
              <a:t/>
            </a:r>
            <a:br>
              <a:rPr lang="fr-FR" dirty="0">
                <a:solidFill>
                  <a:schemeClr val="accent6">
                    <a:lumMod val="50000"/>
                  </a:schemeClr>
                </a:solidFill>
              </a:rPr>
            </a:br>
            <a:r>
              <a:rPr lang="fr-FR" sz="4400" dirty="0" smtClean="0">
                <a:solidFill>
                  <a:schemeClr val="accent6">
                    <a:lumMod val="50000"/>
                  </a:schemeClr>
                </a:solidFill>
              </a:rPr>
              <a:t>La typologie </a:t>
            </a:r>
            <a:r>
              <a:rPr lang="fr-FR" sz="4400" dirty="0">
                <a:solidFill>
                  <a:schemeClr val="accent6">
                    <a:lumMod val="50000"/>
                  </a:schemeClr>
                </a:solidFill>
              </a:rPr>
              <a:t>des </a:t>
            </a:r>
            <a:r>
              <a:rPr lang="fr-FR" sz="4400" dirty="0" smtClean="0">
                <a:solidFill>
                  <a:schemeClr val="accent6">
                    <a:lumMod val="50000"/>
                  </a:schemeClr>
                </a:solidFill>
              </a:rPr>
              <a:t>entreprises</a:t>
            </a:r>
            <a:r>
              <a:rPr lang="fr-FR" dirty="0">
                <a:solidFill>
                  <a:schemeClr val="accent6">
                    <a:lumMod val="50000"/>
                  </a:schemeClr>
                </a:solidFill>
              </a:rPr>
              <a:t/>
            </a:r>
            <a:br>
              <a:rPr lang="fr-FR" dirty="0">
                <a:solidFill>
                  <a:schemeClr val="accent6">
                    <a:lumMod val="50000"/>
                  </a:schemeClr>
                </a:solidFill>
              </a:rPr>
            </a:br>
            <a:endParaRPr lang="fr-FR" dirty="0">
              <a:solidFill>
                <a:schemeClr val="accent6">
                  <a:lumMod val="50000"/>
                </a:schemeClr>
              </a:solidFill>
            </a:endParaRPr>
          </a:p>
        </p:txBody>
      </p:sp>
      <p:sp>
        <p:nvSpPr>
          <p:cNvPr id="3" name="Sous-titre 2"/>
          <p:cNvSpPr>
            <a:spLocks noGrp="1"/>
          </p:cNvSpPr>
          <p:nvPr>
            <p:ph type="subTitle" idx="1"/>
          </p:nvPr>
        </p:nvSpPr>
        <p:spPr>
          <a:xfrm>
            <a:off x="1331640" y="1556792"/>
            <a:ext cx="7056784" cy="5085184"/>
          </a:xfrm>
        </p:spPr>
        <p:txBody>
          <a:bodyPr>
            <a:noAutofit/>
          </a:bodyPr>
          <a:lstStyle/>
          <a:p>
            <a:pPr algn="just"/>
            <a:r>
              <a:rPr lang="fr-FR" sz="1400" dirty="0">
                <a:solidFill>
                  <a:schemeClr val="tx1"/>
                </a:solidFill>
              </a:rPr>
              <a:t>Le titulaire du BTS SCBH s’insère  dans les entreprises de taille variable : artisanat, TPE, PME. Les secteurs d’activité économiques concernés sont : </a:t>
            </a:r>
          </a:p>
          <a:p>
            <a:pPr algn="just"/>
            <a:r>
              <a:rPr lang="fr-FR" sz="1400" dirty="0">
                <a:solidFill>
                  <a:schemeClr val="tx1"/>
                </a:solidFill>
              </a:rPr>
              <a:t>• la construction de bâtiments dont la structure est majoritairement en bois :</a:t>
            </a:r>
          </a:p>
          <a:p>
            <a:pPr algn="just"/>
            <a:r>
              <a:rPr lang="fr-FR" sz="1400" dirty="0">
                <a:solidFill>
                  <a:schemeClr val="tx1"/>
                </a:solidFill>
              </a:rPr>
              <a:t>- maison individuelle ;</a:t>
            </a:r>
          </a:p>
          <a:p>
            <a:pPr algn="just"/>
            <a:r>
              <a:rPr lang="fr-FR" sz="1400" dirty="0">
                <a:solidFill>
                  <a:schemeClr val="tx1"/>
                </a:solidFill>
              </a:rPr>
              <a:t>- habitat collectif ;</a:t>
            </a:r>
          </a:p>
          <a:p>
            <a:pPr algn="just"/>
            <a:r>
              <a:rPr lang="fr-FR" sz="1400" dirty="0">
                <a:solidFill>
                  <a:schemeClr val="tx1"/>
                </a:solidFill>
              </a:rPr>
              <a:t>- bâtiments à usage sportif, tertiaire, industriel, agricole.    </a:t>
            </a:r>
          </a:p>
          <a:p>
            <a:pPr algn="just"/>
            <a:r>
              <a:rPr lang="fr-FR" sz="1400" dirty="0">
                <a:solidFill>
                  <a:schemeClr val="tx1"/>
                </a:solidFill>
              </a:rPr>
              <a:t>• la maintenance, la réhabilitation, la rénovation, la surélévation, l’extension du bâti existant </a:t>
            </a:r>
            <a:r>
              <a:rPr lang="fr-FR" sz="1400" dirty="0" smtClean="0">
                <a:solidFill>
                  <a:schemeClr val="tx1"/>
                </a:solidFill>
              </a:rPr>
              <a:t>;</a:t>
            </a:r>
            <a:endParaRPr lang="fr-FR" sz="1400" dirty="0">
              <a:solidFill>
                <a:schemeClr val="tx1"/>
              </a:solidFill>
            </a:endParaRPr>
          </a:p>
          <a:p>
            <a:pPr algn="just"/>
            <a:r>
              <a:rPr lang="fr-FR" sz="1400" dirty="0">
                <a:solidFill>
                  <a:schemeClr val="tx1"/>
                </a:solidFill>
              </a:rPr>
              <a:t>• la charpente (traditionnelle ou industrielle), l’enveloppe et les vêtures des bâtiments </a:t>
            </a:r>
            <a:r>
              <a:rPr lang="fr-FR" sz="1400" dirty="0" smtClean="0">
                <a:solidFill>
                  <a:schemeClr val="tx1"/>
                </a:solidFill>
              </a:rPr>
              <a:t>;</a:t>
            </a:r>
            <a:endParaRPr lang="fr-FR" sz="1400" dirty="0">
              <a:solidFill>
                <a:schemeClr val="tx1"/>
              </a:solidFill>
            </a:endParaRPr>
          </a:p>
          <a:p>
            <a:pPr algn="just"/>
            <a:r>
              <a:rPr lang="fr-FR" sz="1400" dirty="0">
                <a:solidFill>
                  <a:schemeClr val="tx1"/>
                </a:solidFill>
              </a:rPr>
              <a:t>• les études techniques, l’ingénierie des systèmes constructifs bois (Bureau d’études techniques…). </a:t>
            </a:r>
          </a:p>
          <a:p>
            <a:pPr algn="just"/>
            <a:r>
              <a:rPr lang="fr-FR" sz="1400" dirty="0">
                <a:solidFill>
                  <a:schemeClr val="tx1"/>
                </a:solidFill>
              </a:rPr>
              <a:t>• la maîtrise d’œuvre (cabinet d’architecte…) </a:t>
            </a:r>
            <a:r>
              <a:rPr lang="fr-FR" sz="1400" dirty="0" smtClean="0">
                <a:solidFill>
                  <a:schemeClr val="tx1"/>
                </a:solidFill>
              </a:rPr>
              <a:t>;</a:t>
            </a:r>
            <a:endParaRPr lang="fr-FR" sz="1400" dirty="0">
              <a:solidFill>
                <a:schemeClr val="tx1"/>
              </a:solidFill>
            </a:endParaRPr>
          </a:p>
          <a:p>
            <a:pPr algn="just"/>
            <a:r>
              <a:rPr lang="fr-FR" sz="1400" dirty="0">
                <a:solidFill>
                  <a:schemeClr val="tx1"/>
                </a:solidFill>
              </a:rPr>
              <a:t>• la coordination et le pilotage d'opérations de construction et de </a:t>
            </a:r>
            <a:r>
              <a:rPr lang="fr-FR" sz="1400" dirty="0" smtClean="0">
                <a:solidFill>
                  <a:schemeClr val="tx1"/>
                </a:solidFill>
              </a:rPr>
              <a:t>rénovation</a:t>
            </a:r>
            <a:r>
              <a:rPr lang="fr-FR" sz="1400" dirty="0">
                <a:solidFill>
                  <a:schemeClr val="tx1"/>
                </a:solidFill>
              </a:rPr>
              <a:t> </a:t>
            </a:r>
          </a:p>
          <a:p>
            <a:pPr algn="just"/>
            <a:r>
              <a:rPr lang="fr-FR" sz="1400" dirty="0">
                <a:solidFill>
                  <a:schemeClr val="tx1"/>
                </a:solidFill>
              </a:rPr>
              <a:t>Des emplois sont possibles dans les bureaux techniques des établissements publics et des </a:t>
            </a:r>
            <a:r>
              <a:rPr lang="fr-FR" sz="1400" dirty="0" smtClean="0">
                <a:solidFill>
                  <a:schemeClr val="tx1"/>
                </a:solidFill>
              </a:rPr>
              <a:t>collectivités territoriales </a:t>
            </a:r>
            <a:r>
              <a:rPr lang="fr-FR" sz="1400" dirty="0">
                <a:solidFill>
                  <a:schemeClr val="tx1"/>
                </a:solidFill>
              </a:rPr>
              <a:t>(maître d’ouvrage </a:t>
            </a:r>
            <a:r>
              <a:rPr lang="fr-FR" sz="1400" dirty="0" smtClean="0">
                <a:solidFill>
                  <a:schemeClr val="tx1"/>
                </a:solidFill>
              </a:rPr>
              <a:t>public)</a:t>
            </a:r>
            <a:endParaRPr lang="fr-FR" sz="1400" dirty="0">
              <a:solidFill>
                <a:schemeClr val="tx1"/>
              </a:solidFill>
            </a:endParaRPr>
          </a:p>
        </p:txBody>
      </p:sp>
      <p:pic>
        <p:nvPicPr>
          <p:cNvPr id="4" name="Image 3" descr="C:\Users\Coordo Hotelier\Desktop\palais-justice-bois-pointe-pitre-1024x1024.jpg"/>
          <p:cNvPicPr/>
          <p:nvPr/>
        </p:nvPicPr>
        <p:blipFill>
          <a:blip r:embed="rId2" cstate="print"/>
          <a:srcRect/>
          <a:stretch>
            <a:fillRect/>
          </a:stretch>
        </p:blipFill>
        <p:spPr bwMode="auto">
          <a:xfrm>
            <a:off x="7092280" y="1844824"/>
            <a:ext cx="1877786" cy="1368152"/>
          </a:xfrm>
          <a:prstGeom prst="rect">
            <a:avLst/>
          </a:prstGeom>
          <a:noFill/>
          <a:ln w="9525">
            <a:noFill/>
            <a:miter lim="800000"/>
            <a:headEnd/>
            <a:tailEnd/>
          </a:ln>
        </p:spPr>
      </p:pic>
      <p:pic>
        <p:nvPicPr>
          <p:cNvPr id="5" name="Image 4" descr="tarif-maison-en-bois-avec-constructeur-guadeloupe-maisons-kit ..."/>
          <p:cNvPicPr/>
          <p:nvPr/>
        </p:nvPicPr>
        <p:blipFill>
          <a:blip r:embed="rId3" cstate="print"/>
          <a:srcRect/>
          <a:stretch>
            <a:fillRect/>
          </a:stretch>
        </p:blipFill>
        <p:spPr bwMode="auto">
          <a:xfrm>
            <a:off x="5490074" y="5229200"/>
            <a:ext cx="2250278" cy="1412776"/>
          </a:xfrm>
          <a:prstGeom prst="rect">
            <a:avLst/>
          </a:prstGeom>
          <a:noFill/>
          <a:ln w="9525">
            <a:noFill/>
            <a:miter lim="800000"/>
            <a:headEnd/>
            <a:tailEnd/>
          </a:ln>
        </p:spPr>
      </p:pic>
      <p:pic>
        <p:nvPicPr>
          <p:cNvPr id="6" name="Image 5" descr="A la découverte du Lycée des Andaines | CFA Académique de Normandie"/>
          <p:cNvPicPr/>
          <p:nvPr/>
        </p:nvPicPr>
        <p:blipFill>
          <a:blip r:embed="rId4" cstate="print"/>
          <a:srcRect/>
          <a:stretch>
            <a:fillRect/>
          </a:stretch>
        </p:blipFill>
        <p:spPr bwMode="auto">
          <a:xfrm>
            <a:off x="2843808" y="5373217"/>
            <a:ext cx="2016224" cy="126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4677" y="188640"/>
            <a:ext cx="7772400" cy="1224135"/>
          </a:xfrm>
        </p:spPr>
        <p:txBody>
          <a:bodyPr>
            <a:normAutofit fontScale="90000"/>
          </a:bodyPr>
          <a:lstStyle/>
          <a:p>
            <a:pPr lvl="0" algn="ctr"/>
            <a:r>
              <a:rPr lang="fr-FR" dirty="0" smtClean="0">
                <a:solidFill>
                  <a:schemeClr val="accent6">
                    <a:lumMod val="50000"/>
                  </a:schemeClr>
                </a:solidFill>
              </a:rPr>
              <a:t/>
            </a:r>
            <a:br>
              <a:rPr lang="fr-FR" dirty="0" smtClean="0">
                <a:solidFill>
                  <a:schemeClr val="accent6">
                    <a:lumMod val="50000"/>
                  </a:schemeClr>
                </a:solidFill>
              </a:rPr>
            </a:br>
            <a:r>
              <a:rPr lang="fr-FR" sz="2700" b="1" dirty="0" smtClean="0">
                <a:solidFill>
                  <a:schemeClr val="accent6">
                    <a:lumMod val="50000"/>
                  </a:schemeClr>
                </a:solidFill>
              </a:rPr>
              <a:t> </a:t>
            </a:r>
            <a:r>
              <a:rPr lang="fr-FR" sz="4400" dirty="0" smtClean="0">
                <a:solidFill>
                  <a:schemeClr val="accent6">
                    <a:lumMod val="50000"/>
                  </a:schemeClr>
                </a:solidFill>
              </a:rPr>
              <a:t>Les emplois </a:t>
            </a:r>
            <a:r>
              <a:rPr lang="fr-FR" sz="4400" dirty="0">
                <a:solidFill>
                  <a:schemeClr val="accent6">
                    <a:lumMod val="50000"/>
                  </a:schemeClr>
                </a:solidFill>
              </a:rPr>
              <a:t>concernés</a:t>
            </a:r>
            <a:r>
              <a:rPr lang="fr-FR" sz="2700" dirty="0">
                <a:solidFill>
                  <a:schemeClr val="accent6">
                    <a:lumMod val="50000"/>
                  </a:schemeClr>
                </a:solidFill>
              </a:rPr>
              <a:t/>
            </a:r>
            <a:br>
              <a:rPr lang="fr-FR" sz="2700" dirty="0">
                <a:solidFill>
                  <a:schemeClr val="accent6">
                    <a:lumMod val="50000"/>
                  </a:schemeClr>
                </a:solidFill>
              </a:rPr>
            </a:br>
            <a:endParaRPr lang="fr-FR" sz="2700" dirty="0">
              <a:solidFill>
                <a:schemeClr val="accent6">
                  <a:lumMod val="50000"/>
                </a:schemeClr>
              </a:solidFill>
            </a:endParaRPr>
          </a:p>
        </p:txBody>
      </p:sp>
      <p:sp>
        <p:nvSpPr>
          <p:cNvPr id="3" name="Sous-titre 2"/>
          <p:cNvSpPr>
            <a:spLocks noGrp="1"/>
          </p:cNvSpPr>
          <p:nvPr>
            <p:ph type="subTitle" idx="1"/>
          </p:nvPr>
        </p:nvSpPr>
        <p:spPr>
          <a:xfrm>
            <a:off x="1187624" y="1124744"/>
            <a:ext cx="7776864" cy="5472608"/>
          </a:xfrm>
        </p:spPr>
        <p:txBody>
          <a:bodyPr>
            <a:noAutofit/>
          </a:bodyPr>
          <a:lstStyle/>
          <a:p>
            <a:pPr algn="just"/>
            <a:r>
              <a:rPr lang="fr-FR" sz="1600" dirty="0">
                <a:solidFill>
                  <a:schemeClr val="tx1"/>
                </a:solidFill>
              </a:rPr>
              <a:t>Selon la taille de l'entreprise, le titulaire du brevet de technicien supérieur SCBH exerce tout ou partie de ses activités en bureau d'études, sur chantier ou éventuellement en atelier, avec un niveau de spécialisation et d’autonomie variable.</a:t>
            </a:r>
          </a:p>
          <a:p>
            <a:pPr algn="just"/>
            <a:r>
              <a:rPr lang="fr-FR" sz="1600" dirty="0" smtClean="0">
                <a:solidFill>
                  <a:schemeClr val="tx1"/>
                </a:solidFill>
              </a:rPr>
              <a:t>Il </a:t>
            </a:r>
            <a:r>
              <a:rPr lang="fr-FR" sz="1600" dirty="0">
                <a:solidFill>
                  <a:schemeClr val="tx1"/>
                </a:solidFill>
              </a:rPr>
              <a:t>peut exercer des activités concernant à la fois la conception, la préparation, l'organisation et le suivi des chantiers.</a:t>
            </a:r>
          </a:p>
          <a:p>
            <a:pPr algn="just"/>
            <a:r>
              <a:rPr lang="fr-FR" sz="1600" dirty="0">
                <a:solidFill>
                  <a:schemeClr val="tx1"/>
                </a:solidFill>
              </a:rPr>
              <a:t> Ces activités peuvent l'amener à évoluer vers des fonctions de conducteur de travaux, de chargé d’affaires, de responsable de projets, responsable de bureau d’études de prix, responsable de fabrication en atelier, responsable de bureau d’études techniques, voire d'adjoint au dirigeant de l'entreprise. Il </a:t>
            </a:r>
            <a:r>
              <a:rPr lang="fr-FR" sz="1600" dirty="0" smtClean="0">
                <a:solidFill>
                  <a:schemeClr val="tx1"/>
                </a:solidFill>
              </a:rPr>
              <a:t>peut également </a:t>
            </a:r>
            <a:r>
              <a:rPr lang="fr-FR" sz="1600" dirty="0">
                <a:solidFill>
                  <a:schemeClr val="tx1"/>
                </a:solidFill>
              </a:rPr>
              <a:t>envisager une reprise d'entreprise.</a:t>
            </a:r>
          </a:p>
          <a:p>
            <a:pPr algn="just"/>
            <a:r>
              <a:rPr lang="fr-FR" sz="1600" dirty="0">
                <a:solidFill>
                  <a:schemeClr val="tx1"/>
                </a:solidFill>
              </a:rPr>
              <a:t> </a:t>
            </a:r>
            <a:r>
              <a:rPr lang="fr-FR" sz="1600" b="1" dirty="0" smtClean="0">
                <a:solidFill>
                  <a:schemeClr val="tx1"/>
                </a:solidFill>
              </a:rPr>
              <a:t>Dans </a:t>
            </a:r>
            <a:r>
              <a:rPr lang="fr-FR" sz="1600" b="1" dirty="0">
                <a:solidFill>
                  <a:schemeClr val="tx1"/>
                </a:solidFill>
              </a:rPr>
              <a:t>tous les cas, le métier s'exerce en relation avec de nombreux partenaires que sont </a:t>
            </a:r>
            <a:r>
              <a:rPr lang="fr-FR" sz="1600" b="1" dirty="0" smtClean="0">
                <a:solidFill>
                  <a:schemeClr val="tx1"/>
                </a:solidFill>
              </a:rPr>
              <a:t>:</a:t>
            </a:r>
          </a:p>
          <a:p>
            <a:pPr algn="just"/>
            <a:r>
              <a:rPr lang="fr-FR" sz="1600" dirty="0" smtClean="0">
                <a:solidFill>
                  <a:schemeClr val="tx1"/>
                </a:solidFill>
              </a:rPr>
              <a:t>- </a:t>
            </a:r>
            <a:r>
              <a:rPr lang="fr-FR" sz="1600" dirty="0">
                <a:solidFill>
                  <a:schemeClr val="tx1"/>
                </a:solidFill>
              </a:rPr>
              <a:t>la maîtrise d'ouvrage </a:t>
            </a:r>
            <a:r>
              <a:rPr lang="fr-FR" sz="1600" dirty="0" smtClean="0">
                <a:solidFill>
                  <a:schemeClr val="tx1"/>
                </a:solidFill>
              </a:rPr>
              <a:t>;</a:t>
            </a:r>
          </a:p>
          <a:p>
            <a:pPr algn="just"/>
            <a:r>
              <a:rPr lang="fr-FR" sz="1600" dirty="0" smtClean="0">
                <a:solidFill>
                  <a:schemeClr val="tx1"/>
                </a:solidFill>
              </a:rPr>
              <a:t>-la </a:t>
            </a:r>
            <a:r>
              <a:rPr lang="fr-FR" sz="1600" dirty="0">
                <a:solidFill>
                  <a:schemeClr val="tx1"/>
                </a:solidFill>
              </a:rPr>
              <a:t>maîtrise d'œuvre </a:t>
            </a:r>
            <a:r>
              <a:rPr lang="fr-FR" sz="1600" dirty="0" smtClean="0">
                <a:solidFill>
                  <a:schemeClr val="tx1"/>
                </a:solidFill>
              </a:rPr>
              <a:t>;</a:t>
            </a:r>
          </a:p>
          <a:p>
            <a:pPr algn="just"/>
            <a:r>
              <a:rPr lang="fr-FR" sz="1600" dirty="0" smtClean="0">
                <a:solidFill>
                  <a:schemeClr val="tx1"/>
                </a:solidFill>
              </a:rPr>
              <a:t>- l’architecte, les </a:t>
            </a:r>
            <a:r>
              <a:rPr lang="fr-FR" sz="1600" dirty="0">
                <a:solidFill>
                  <a:schemeClr val="tx1"/>
                </a:solidFill>
              </a:rPr>
              <a:t>bureaux d’études techniques (BET) </a:t>
            </a:r>
            <a:r>
              <a:rPr lang="fr-FR" sz="1600" dirty="0" smtClean="0">
                <a:solidFill>
                  <a:schemeClr val="tx1"/>
                </a:solidFill>
              </a:rPr>
              <a:t>;</a:t>
            </a:r>
          </a:p>
          <a:p>
            <a:pPr algn="just"/>
            <a:r>
              <a:rPr lang="fr-FR" sz="1600" dirty="0" smtClean="0">
                <a:solidFill>
                  <a:schemeClr val="tx1"/>
                </a:solidFill>
              </a:rPr>
              <a:t>-les </a:t>
            </a:r>
            <a:r>
              <a:rPr lang="fr-FR" sz="1600" dirty="0">
                <a:solidFill>
                  <a:schemeClr val="tx1"/>
                </a:solidFill>
              </a:rPr>
              <a:t>cotraitants ou sous-traitants </a:t>
            </a:r>
            <a:r>
              <a:rPr lang="fr-FR" sz="1600" dirty="0" smtClean="0">
                <a:solidFill>
                  <a:schemeClr val="tx1"/>
                </a:solidFill>
              </a:rPr>
              <a:t>;les </a:t>
            </a:r>
            <a:r>
              <a:rPr lang="fr-FR" sz="1600" dirty="0">
                <a:solidFill>
                  <a:schemeClr val="tx1"/>
                </a:solidFill>
              </a:rPr>
              <a:t>autres corps d’état ;</a:t>
            </a:r>
          </a:p>
          <a:p>
            <a:pPr algn="just"/>
            <a:r>
              <a:rPr lang="fr-FR" sz="1600" dirty="0" smtClean="0">
                <a:solidFill>
                  <a:schemeClr val="tx1"/>
                </a:solidFill>
              </a:rPr>
              <a:t>-</a:t>
            </a:r>
            <a:r>
              <a:rPr lang="fr-FR" sz="1600" dirty="0">
                <a:solidFill>
                  <a:schemeClr val="tx1"/>
                </a:solidFill>
              </a:rPr>
              <a:t> </a:t>
            </a:r>
            <a:r>
              <a:rPr lang="fr-FR" sz="1600" dirty="0" smtClean="0">
                <a:solidFill>
                  <a:schemeClr val="tx1"/>
                </a:solidFill>
              </a:rPr>
              <a:t>les </a:t>
            </a:r>
            <a:r>
              <a:rPr lang="fr-FR" sz="1600" dirty="0">
                <a:solidFill>
                  <a:schemeClr val="tx1"/>
                </a:solidFill>
              </a:rPr>
              <a:t>autres spécialistes de l'acte de construire (fournisseurs de matériaux et de matériels…) ;</a:t>
            </a:r>
          </a:p>
          <a:p>
            <a:pPr algn="just"/>
            <a:r>
              <a:rPr lang="fr-FR" sz="1600" dirty="0" smtClean="0">
                <a:solidFill>
                  <a:schemeClr val="tx1"/>
                </a:solidFill>
              </a:rPr>
              <a:t>- </a:t>
            </a:r>
            <a:r>
              <a:rPr lang="fr-FR" sz="1600" dirty="0">
                <a:solidFill>
                  <a:schemeClr val="tx1"/>
                </a:solidFill>
              </a:rPr>
              <a:t>les organismes institutionnels et professionnels liés à la construction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05507" y="216025"/>
            <a:ext cx="7772400" cy="1124743"/>
          </a:xfrm>
        </p:spPr>
        <p:txBody>
          <a:bodyPr>
            <a:normAutofit fontScale="90000"/>
          </a:bodyPr>
          <a:lstStyle/>
          <a:p>
            <a:pPr lvl="0" algn="ctr"/>
            <a:r>
              <a:rPr lang="fr-FR" dirty="0" smtClean="0">
                <a:solidFill>
                  <a:schemeClr val="accent6">
                    <a:lumMod val="50000"/>
                  </a:schemeClr>
                </a:solidFill>
              </a:rPr>
              <a:t/>
            </a:r>
            <a:br>
              <a:rPr lang="fr-FR" dirty="0" smtClean="0">
                <a:solidFill>
                  <a:schemeClr val="accent6">
                    <a:lumMod val="50000"/>
                  </a:schemeClr>
                </a:solidFill>
              </a:rPr>
            </a:br>
            <a:r>
              <a:rPr lang="fr-FR" sz="3600" b="1" dirty="0" smtClean="0">
                <a:solidFill>
                  <a:schemeClr val="accent6">
                    <a:lumMod val="50000"/>
                  </a:schemeClr>
                </a:solidFill>
              </a:rPr>
              <a:t> </a:t>
            </a:r>
            <a:r>
              <a:rPr lang="fr-FR" sz="3600" dirty="0">
                <a:solidFill>
                  <a:schemeClr val="accent6">
                    <a:lumMod val="50000"/>
                  </a:schemeClr>
                </a:solidFill>
              </a:rPr>
              <a:t>Le domaine d’activités professionnelles</a:t>
            </a:r>
            <a:r>
              <a:rPr lang="fr-FR" dirty="0"/>
              <a:t/>
            </a:r>
            <a:br>
              <a:rPr lang="fr-FR" dirty="0"/>
            </a:br>
            <a:endParaRPr lang="fr-FR" dirty="0"/>
          </a:p>
        </p:txBody>
      </p:sp>
      <p:sp>
        <p:nvSpPr>
          <p:cNvPr id="3" name="Sous-titre 2"/>
          <p:cNvSpPr>
            <a:spLocks noGrp="1"/>
          </p:cNvSpPr>
          <p:nvPr>
            <p:ph type="subTitle" idx="1"/>
          </p:nvPr>
        </p:nvSpPr>
        <p:spPr>
          <a:xfrm>
            <a:off x="539552" y="1340768"/>
            <a:ext cx="8064896" cy="4824536"/>
          </a:xfrm>
        </p:spPr>
        <p:txBody>
          <a:bodyPr>
            <a:noAutofit/>
          </a:bodyPr>
          <a:lstStyle/>
          <a:p>
            <a:pPr algn="l"/>
            <a:r>
              <a:rPr lang="fr-FR" sz="1400" b="1" dirty="0" smtClean="0">
                <a:solidFill>
                  <a:schemeClr val="tx1"/>
                </a:solidFill>
              </a:rPr>
              <a:t>            Au sein </a:t>
            </a:r>
            <a:r>
              <a:rPr lang="fr-FR" sz="1400" b="1" dirty="0">
                <a:solidFill>
                  <a:schemeClr val="tx1"/>
                </a:solidFill>
              </a:rPr>
              <a:t>de son entreprise, ses activités consistent à </a:t>
            </a:r>
            <a:r>
              <a:rPr lang="fr-FR" sz="1400" dirty="0">
                <a:solidFill>
                  <a:schemeClr val="tx1"/>
                </a:solidFill>
              </a:rPr>
              <a:t>:</a:t>
            </a:r>
          </a:p>
          <a:p>
            <a:pPr algn="l"/>
            <a:r>
              <a:rPr lang="fr-FR" sz="1400" dirty="0">
                <a:solidFill>
                  <a:schemeClr val="tx1"/>
                </a:solidFill>
              </a:rPr>
              <a:t> </a:t>
            </a:r>
          </a:p>
          <a:p>
            <a:endParaRPr lang="fr-FR" sz="1400" dirty="0"/>
          </a:p>
        </p:txBody>
      </p:sp>
      <p:pic>
        <p:nvPicPr>
          <p:cNvPr id="5" name="Image 4"/>
          <p:cNvPicPr/>
          <p:nvPr/>
        </p:nvPicPr>
        <p:blipFill>
          <a:blip r:embed="rId2" cstate="print"/>
          <a:srcRect/>
          <a:stretch>
            <a:fillRect/>
          </a:stretch>
        </p:blipFill>
        <p:spPr bwMode="auto">
          <a:xfrm>
            <a:off x="5255568" y="1700808"/>
            <a:ext cx="3888432" cy="2304256"/>
          </a:xfrm>
          <a:prstGeom prst="rect">
            <a:avLst/>
          </a:prstGeom>
          <a:noFill/>
          <a:ln w="9525">
            <a:noFill/>
            <a:miter lim="800000"/>
            <a:headEnd/>
            <a:tailEnd/>
          </a:ln>
        </p:spPr>
      </p:pic>
      <p:pic>
        <p:nvPicPr>
          <p:cNvPr id="6" name="Image 5"/>
          <p:cNvPicPr/>
          <p:nvPr/>
        </p:nvPicPr>
        <p:blipFill>
          <a:blip r:embed="rId3" cstate="print"/>
          <a:srcRect/>
          <a:stretch>
            <a:fillRect/>
          </a:stretch>
        </p:blipFill>
        <p:spPr bwMode="auto">
          <a:xfrm>
            <a:off x="1115616" y="4293096"/>
            <a:ext cx="3960440" cy="2160240"/>
          </a:xfrm>
          <a:prstGeom prst="rect">
            <a:avLst/>
          </a:prstGeom>
          <a:noFill/>
          <a:ln w="9525">
            <a:noFill/>
            <a:miter lim="800000"/>
            <a:headEnd/>
            <a:tailEnd/>
          </a:ln>
        </p:spPr>
      </p:pic>
      <p:pic>
        <p:nvPicPr>
          <p:cNvPr id="7" name="Image 6"/>
          <p:cNvPicPr/>
          <p:nvPr/>
        </p:nvPicPr>
        <p:blipFill>
          <a:blip r:embed="rId4" cstate="print"/>
          <a:srcRect/>
          <a:stretch>
            <a:fillRect/>
          </a:stretch>
        </p:blipFill>
        <p:spPr bwMode="auto">
          <a:xfrm>
            <a:off x="5255568" y="4365104"/>
            <a:ext cx="3888432" cy="201622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043608" y="1700808"/>
            <a:ext cx="4048099" cy="2312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04665"/>
            <a:ext cx="7772400" cy="1080119"/>
          </a:xfrm>
        </p:spPr>
        <p:txBody>
          <a:bodyPr>
            <a:normAutofit/>
          </a:bodyPr>
          <a:lstStyle/>
          <a:p>
            <a:r>
              <a:rPr lang="fr-FR" sz="4000" b="1" dirty="0" smtClean="0">
                <a:solidFill>
                  <a:schemeClr val="accent6">
                    <a:lumMod val="50000"/>
                  </a:schemeClr>
                </a:solidFill>
              </a:rPr>
              <a:t> </a:t>
            </a:r>
            <a:endParaRPr lang="fr-FR" sz="4000" b="1" dirty="0">
              <a:solidFill>
                <a:schemeClr val="accent6">
                  <a:lumMod val="50000"/>
                </a:schemeClr>
              </a:solidFill>
            </a:endParaRPr>
          </a:p>
        </p:txBody>
      </p:sp>
      <p:sp>
        <p:nvSpPr>
          <p:cNvPr id="3" name="Sous-titre 2"/>
          <p:cNvSpPr>
            <a:spLocks noGrp="1"/>
          </p:cNvSpPr>
          <p:nvPr>
            <p:ph type="subTitle" idx="1"/>
          </p:nvPr>
        </p:nvSpPr>
        <p:spPr>
          <a:xfrm>
            <a:off x="971600" y="404664"/>
            <a:ext cx="7920880" cy="5544616"/>
          </a:xfrm>
        </p:spPr>
        <p:txBody>
          <a:bodyPr>
            <a:normAutofit fontScale="85000" lnSpcReduction="20000"/>
          </a:bodyPr>
          <a:lstStyle/>
          <a:p>
            <a:pPr algn="l"/>
            <a:endParaRPr lang="fr-FR" sz="4000" dirty="0" smtClean="0">
              <a:solidFill>
                <a:schemeClr val="accent6">
                  <a:lumMod val="50000"/>
                </a:schemeClr>
              </a:solidFill>
            </a:endParaRPr>
          </a:p>
          <a:p>
            <a:pPr algn="l"/>
            <a:endParaRPr lang="fr-FR" sz="4000" dirty="0" smtClean="0">
              <a:solidFill>
                <a:schemeClr val="accent6">
                  <a:lumMod val="50000"/>
                </a:schemeClr>
              </a:solidFill>
            </a:endParaRPr>
          </a:p>
          <a:p>
            <a:pPr algn="l"/>
            <a:endParaRPr lang="fr-FR" sz="1400" dirty="0" smtClean="0">
              <a:solidFill>
                <a:schemeClr val="tx1"/>
              </a:solidFill>
            </a:endParaRPr>
          </a:p>
          <a:p>
            <a:pPr algn="l"/>
            <a:endParaRPr lang="fr-FR" sz="1400" dirty="0" smtClean="0">
              <a:solidFill>
                <a:schemeClr val="tx1"/>
              </a:solidFill>
            </a:endParaRPr>
          </a:p>
          <a:p>
            <a:pPr algn="l"/>
            <a:endParaRPr lang="fr-FR" sz="1400" dirty="0" smtClean="0">
              <a:solidFill>
                <a:schemeClr val="tx1"/>
              </a:solidFill>
            </a:endParaRPr>
          </a:p>
          <a:p>
            <a:pPr algn="l"/>
            <a:endParaRPr lang="fr-FR" sz="1400" dirty="0" smtClean="0">
              <a:solidFill>
                <a:schemeClr val="tx1"/>
              </a:solidFill>
            </a:endParaRPr>
          </a:p>
          <a:p>
            <a:pPr algn="l"/>
            <a:endParaRPr lang="fr-FR" sz="1400" dirty="0" smtClean="0">
              <a:solidFill>
                <a:schemeClr val="tx1"/>
              </a:solidFill>
            </a:endParaRPr>
          </a:p>
          <a:p>
            <a:pPr algn="l"/>
            <a:r>
              <a:rPr lang="fr-FR" sz="1400" dirty="0" smtClean="0">
                <a:solidFill>
                  <a:schemeClr val="tx1"/>
                </a:solidFill>
              </a:rPr>
              <a:t>-Le technicien supérieur est un acteur de la prévention et de la politique qualité de </a:t>
            </a:r>
          </a:p>
          <a:p>
            <a:pPr algn="l"/>
            <a:r>
              <a:rPr lang="fr-FR" sz="1400" dirty="0" smtClean="0">
                <a:solidFill>
                  <a:schemeClr val="tx1"/>
                </a:solidFill>
              </a:rPr>
              <a:t>l’entreprise, il fait respecter les réglementations et établit des relations commerciales. </a:t>
            </a:r>
          </a:p>
          <a:p>
            <a:pPr algn="l"/>
            <a:endParaRPr lang="fr-FR" sz="1400" dirty="0" smtClean="0">
              <a:solidFill>
                <a:schemeClr val="tx1"/>
              </a:solidFill>
            </a:endParaRPr>
          </a:p>
          <a:p>
            <a:pPr algn="just"/>
            <a:r>
              <a:rPr lang="fr-FR" sz="1400" dirty="0" smtClean="0">
                <a:solidFill>
                  <a:schemeClr val="tx1"/>
                </a:solidFill>
              </a:rPr>
              <a:t>-Le technicien supérieur est un acteur de l’assurance qualité pour fiabiliser chaque </a:t>
            </a:r>
          </a:p>
          <a:p>
            <a:pPr algn="just"/>
            <a:r>
              <a:rPr lang="fr-FR" sz="1400" dirty="0" smtClean="0">
                <a:solidFill>
                  <a:schemeClr val="tx1"/>
                </a:solidFill>
              </a:rPr>
              <a:t>Étape du processus de la construction, allant de la prise de commande, en passant </a:t>
            </a:r>
          </a:p>
          <a:p>
            <a:pPr algn="just"/>
            <a:r>
              <a:rPr lang="fr-FR" sz="1400" dirty="0" smtClean="0">
                <a:solidFill>
                  <a:schemeClr val="tx1"/>
                </a:solidFill>
              </a:rPr>
              <a:t>la conception et la réalisation, jusqu’au service après-vente. </a:t>
            </a:r>
          </a:p>
          <a:p>
            <a:pPr algn="just"/>
            <a:endParaRPr lang="fr-FR" sz="1400" dirty="0" smtClean="0">
              <a:solidFill>
                <a:schemeClr val="tx1"/>
              </a:solidFill>
            </a:endParaRPr>
          </a:p>
          <a:p>
            <a:pPr algn="just"/>
            <a:r>
              <a:rPr lang="fr-FR" sz="1400" dirty="0" smtClean="0">
                <a:solidFill>
                  <a:schemeClr val="tx1"/>
                </a:solidFill>
              </a:rPr>
              <a:t>-Le technicien supérieur  connaît les fonctions qui ont une incidence sur la qualité du </a:t>
            </a:r>
          </a:p>
          <a:p>
            <a:pPr algn="just"/>
            <a:r>
              <a:rPr lang="fr-FR" sz="1400" dirty="0" smtClean="0">
                <a:solidFill>
                  <a:schemeClr val="tx1"/>
                </a:solidFill>
              </a:rPr>
              <a:t>produit fini, il sait conduire des actions spécifiques (revues, contrôle, actions correctives...) et il sait rédiger et diffuser des procédures </a:t>
            </a:r>
          </a:p>
          <a:p>
            <a:pPr algn="just"/>
            <a:endParaRPr lang="fr-FR" sz="1400" b="1" dirty="0" smtClean="0">
              <a:solidFill>
                <a:schemeClr val="tx1"/>
              </a:solidFill>
            </a:endParaRPr>
          </a:p>
          <a:p>
            <a:pPr algn="just"/>
            <a:r>
              <a:rPr lang="fr-FR" sz="1400" dirty="0" smtClean="0">
                <a:solidFill>
                  <a:schemeClr val="tx1"/>
                </a:solidFill>
              </a:rPr>
              <a:t>-Le technicien supérieur reste vigilant et réactif en menant une veille réglementaire et normative pour les mettre en œuvre rapidement dans les nouvelles constructions.</a:t>
            </a:r>
          </a:p>
          <a:p>
            <a:pPr algn="just"/>
            <a:endParaRPr lang="fr-FR" sz="1400" b="1" dirty="0" smtClean="0">
              <a:solidFill>
                <a:schemeClr val="tx1"/>
              </a:solidFill>
            </a:endParaRPr>
          </a:p>
          <a:p>
            <a:pPr algn="l"/>
            <a:r>
              <a:rPr lang="fr-FR" sz="1400" dirty="0" smtClean="0">
                <a:solidFill>
                  <a:schemeClr val="tx1"/>
                </a:solidFill>
              </a:rPr>
              <a:t>-Le technicien supérieur sait entretenir une relation commerciale bénéfique pour les clients de son entreprise en leur</a:t>
            </a:r>
          </a:p>
          <a:p>
            <a:pPr algn="just"/>
            <a:r>
              <a:rPr lang="fr-FR" sz="1400" dirty="0" smtClean="0">
                <a:solidFill>
                  <a:schemeClr val="tx1"/>
                </a:solidFill>
              </a:rPr>
              <a:t>offrant une grande qualité de service, en répondant à leurs attentes et même en les anticipant.</a:t>
            </a:r>
            <a:endParaRPr lang="fr-FR" sz="1400" b="1" dirty="0">
              <a:solidFill>
                <a:schemeClr val="tx1"/>
              </a:solidFill>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268760"/>
            <a:ext cx="2699792" cy="2880320"/>
          </a:xfrm>
          <a:prstGeom prst="rect">
            <a:avLst/>
          </a:prstGeom>
          <a:noFill/>
          <a:ln>
            <a:noFill/>
          </a:ln>
        </p:spPr>
      </p:pic>
      <p:sp>
        <p:nvSpPr>
          <p:cNvPr id="5" name="Rectangle 4"/>
          <p:cNvSpPr/>
          <p:nvPr/>
        </p:nvSpPr>
        <p:spPr>
          <a:xfrm>
            <a:off x="-3077562" y="260648"/>
            <a:ext cx="15299125" cy="2554545"/>
          </a:xfrm>
          <a:prstGeom prst="rect">
            <a:avLst/>
          </a:prstGeom>
          <a:noFill/>
        </p:spPr>
        <p:txBody>
          <a:bodyPr wrap="square" lIns="91440" tIns="45720" rIns="91440" bIns="45720">
            <a:spAutoFit/>
          </a:bodyPr>
          <a:lstStyle/>
          <a:p>
            <a:pPr algn="ctr"/>
            <a:r>
              <a:rPr lang="fr-FR" sz="40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atouts du titulaire du </a:t>
            </a:r>
          </a:p>
          <a:p>
            <a:pPr algn="ctr"/>
            <a:r>
              <a:rPr lang="fr-FR" sz="40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BTS SCBH</a:t>
            </a:r>
          </a:p>
          <a:p>
            <a:pPr algn="ctr"/>
            <a:r>
              <a:rPr lang="fr-FR" sz="40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pour l’entreprise</a:t>
            </a:r>
          </a:p>
          <a:p>
            <a:pPr algn="ctr"/>
            <a:r>
              <a:rPr lang="fr-F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fr-FR"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908</TotalTime>
  <Words>703</Words>
  <Application>Microsoft Office PowerPoint</Application>
  <PresentationFormat>Affichage à l'écran (4:3)</PresentationFormat>
  <Paragraphs>100</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Gill Sans MT</vt:lpstr>
      <vt:lpstr>Verdana</vt:lpstr>
      <vt:lpstr>Wingdings</vt:lpstr>
      <vt:lpstr>Wingdings 2</vt:lpstr>
      <vt:lpstr>Solstice</vt:lpstr>
      <vt:lpstr>  </vt:lpstr>
      <vt:lpstr>  </vt:lpstr>
      <vt:lpstr>A qui le BTS Systèmes constructifs Bois et Habitat s’adresse-t-il ?</vt:lpstr>
      <vt:lpstr>Programme de formation en deux ans</vt:lpstr>
      <vt:lpstr>BTS SCBH Grille horaires</vt:lpstr>
      <vt:lpstr> La typologie des entreprises </vt:lpstr>
      <vt:lpstr>  Les emplois concernés </vt:lpstr>
      <vt:lpstr>  Le domaine d’activités professionnelles </vt:lpstr>
      <vt:lpstr> </vt:lpstr>
      <vt:lpstr>LE LYCEE DES ÎLES DU NORD</vt:lpstr>
      <vt:lpstr>CONTACTS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Brevet Technicien Supérieur   SYSTEMES CONSTRUCTIFS BOIS ET HABITAT</dc:title>
  <dc:creator>DDFPT LPIDN</dc:creator>
  <cp:lastModifiedBy>DDFPT2</cp:lastModifiedBy>
  <cp:revision>78</cp:revision>
  <dcterms:created xsi:type="dcterms:W3CDTF">2020-06-25T18:34:59Z</dcterms:created>
  <dcterms:modified xsi:type="dcterms:W3CDTF">2021-03-03T12:07:47Z</dcterms:modified>
</cp:coreProperties>
</file>